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9"/>
  </p:notesMasterIdLst>
  <p:sldIdLst>
    <p:sldId id="260" r:id="rId5"/>
    <p:sldId id="563" r:id="rId6"/>
    <p:sldId id="564" r:id="rId7"/>
    <p:sldId id="585" r:id="rId8"/>
    <p:sldId id="656" r:id="rId9"/>
    <p:sldId id="657" r:id="rId10"/>
    <p:sldId id="622" r:id="rId11"/>
    <p:sldId id="658" r:id="rId12"/>
    <p:sldId id="623" r:id="rId13"/>
    <p:sldId id="661" r:id="rId14"/>
    <p:sldId id="660" r:id="rId15"/>
    <p:sldId id="659" r:id="rId16"/>
    <p:sldId id="662" r:id="rId17"/>
    <p:sldId id="663" r:id="rId18"/>
    <p:sldId id="665" r:id="rId19"/>
    <p:sldId id="664" r:id="rId20"/>
    <p:sldId id="666" r:id="rId21"/>
    <p:sldId id="667" r:id="rId22"/>
    <p:sldId id="668" r:id="rId23"/>
    <p:sldId id="669" r:id="rId24"/>
    <p:sldId id="670" r:id="rId25"/>
    <p:sldId id="620" r:id="rId26"/>
    <p:sldId id="621" r:id="rId27"/>
    <p:sldId id="624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Stag Book" panose="02000503060000020004" charset="0"/>
      <p:regular r:id="rId42"/>
      <p:italic r:id="rId4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2" d="100"/>
          <a:sy n="72" d="100"/>
        </p:scale>
        <p:origin x="774" y="66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aX3VaFE7kLw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452LtukLhr0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5530404" cy="2264641"/>
          </a:xfrm>
        </p:spPr>
        <p:txBody>
          <a:bodyPr/>
          <a:lstStyle/>
          <a:p>
            <a:r>
              <a:rPr lang="es-PE" dirty="0"/>
              <a:t>Medio Ambiente y Responsabilidad Social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631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Responsabilidad Social Empresarial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Tecnologías</a:t>
            </a:r>
            <a:endParaRPr lang="en-US" sz="1200" dirty="0">
              <a:solidFill>
                <a:schemeClr val="bg1"/>
              </a:solidFill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Componentes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763251" y="2215365"/>
            <a:ext cx="53282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</a:rPr>
              <a:t>EMPRESAS</a:t>
            </a:r>
          </a:p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Una empresa es una organización o institución dedicada a actividades o persecución de fines económicos o comerciales para satisfacer las necesidades de bienes o servicios de la sociedad.</a:t>
            </a:r>
          </a:p>
        </p:txBody>
      </p:sp>
      <p:pic>
        <p:nvPicPr>
          <p:cNvPr id="5122" name="Picture 2" descr="Todas las empresas están obligadas a convertirse en empresas de tecnología  - Proyect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58" y="1664510"/>
            <a:ext cx="5190739" cy="34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8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Componentes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6585826" y="2550873"/>
            <a:ext cx="51400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</a:rPr>
              <a:t>MEDIO AMBIENTE</a:t>
            </a:r>
          </a:p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Es el conjunto de componentes físicos, químicos y biológicos externos con los que interactúan los seres vivos.</a:t>
            </a:r>
          </a:p>
        </p:txBody>
      </p:sp>
      <p:pic>
        <p:nvPicPr>
          <p:cNvPr id="4098" name="Picture 2" descr="IMPORTANCIA DEL MEDIO AMBIENTE, EDUCACIÓN AMBIE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6" y="2309971"/>
            <a:ext cx="5895602" cy="330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Componentes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763251" y="2215365"/>
            <a:ext cx="585270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</a:rPr>
              <a:t>SOCIEDAD HUMANA</a:t>
            </a:r>
          </a:p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</a:rPr>
              <a:t>Es la forma en que nos hemos organizado para lograr, en conjunto, la satisfacción de nuestras necesidades fundamentales. </a:t>
            </a:r>
          </a:p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</a:rPr>
              <a:t>Tiene altísimos niveles de organización y complejidad, y estar acompañadas con una cultura propia lo que nos permite una identidad.</a:t>
            </a:r>
          </a:p>
        </p:txBody>
      </p:sp>
      <p:pic>
        <p:nvPicPr>
          <p:cNvPr id="2052" name="Picture 4" descr="Sociedad y cuerpo humano - Guayoyo en Let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12" y="2215365"/>
            <a:ext cx="4893422" cy="27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9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670927" y="1906081"/>
            <a:ext cx="532826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1820: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 Aparecen los primeros proyectos y fundaciones de Filantropía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mpresarial como las sociedades de beneficencia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27">
            <a:extLst>
              <a:ext uri="{FF2B5EF4-FFF2-40B4-BE49-F238E27FC236}">
                <a16:creationId xmlns:a16="http://schemas.microsoft.com/office/drawing/2014/main" id="{0E042106-F384-4619-88A2-C91A8C74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1" y="1075765"/>
            <a:ext cx="4120232" cy="322937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95846" y="5611016"/>
            <a:ext cx="575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1919: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 Nace la Organización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Internacional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del Trabajo.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17CD04A-DE4F-4333-94B5-AFCB1D78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5" y="3544826"/>
            <a:ext cx="3970412" cy="30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670927" y="1906081"/>
            <a:ext cx="532826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1948: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 Declaración Universal de los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erechos humanos y nace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nión Internacional para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onservación de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aturaleza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32181" y="5104634"/>
            <a:ext cx="516794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1953: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oward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Bowen publica el primer libro sobre la idea de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esponsabilidad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ocial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orporativa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999194" y="947696"/>
            <a:ext cx="4095750" cy="3694170"/>
            <a:chOff x="7380539" y="813225"/>
            <a:chExt cx="4095750" cy="3694170"/>
          </a:xfrm>
        </p:grpSpPr>
        <p:pic>
          <p:nvPicPr>
            <p:cNvPr id="9" name="Marcador de contenido 8">
              <a:extLst>
                <a:ext uri="{FF2B5EF4-FFF2-40B4-BE49-F238E27FC236}">
                  <a16:creationId xmlns:a16="http://schemas.microsoft.com/office/drawing/2014/main" id="{F0B8DBA9-3009-47D2-A546-27F5E1B7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539" y="813225"/>
              <a:ext cx="4095750" cy="2409825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2021" y="3129580"/>
              <a:ext cx="3712786" cy="1377815"/>
            </a:xfrm>
            <a:prstGeom prst="rect">
              <a:avLst/>
            </a:prstGeom>
          </p:spPr>
        </p:pic>
      </p:grpSp>
      <p:pic>
        <p:nvPicPr>
          <p:cNvPr id="11" name="Marcador de contenido 9">
            <a:extLst>
              <a:ext uri="{FF2B5EF4-FFF2-40B4-BE49-F238E27FC236}">
                <a16:creationId xmlns:a16="http://schemas.microsoft.com/office/drawing/2014/main" id="{D9AD5625-CDE9-4D4C-AB27-7EBA1F63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72" y="3818641"/>
            <a:ext cx="4531387" cy="27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670927" y="1906081"/>
            <a:ext cx="5328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1971: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Nace la organización Greenpeace.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32181" y="5104634"/>
            <a:ext cx="5167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987: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Creación de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omisión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undial del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edioambiente y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esarrollo.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Marcador de contenido 9">
            <a:extLst>
              <a:ext uri="{FF2B5EF4-FFF2-40B4-BE49-F238E27FC236}">
                <a16:creationId xmlns:a16="http://schemas.microsoft.com/office/drawing/2014/main" id="{43DDE46A-1395-4F46-A9AC-09D3147D0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4" r="5877"/>
          <a:stretch/>
        </p:blipFill>
        <p:spPr>
          <a:xfrm>
            <a:off x="6480274" y="930704"/>
            <a:ext cx="3785349" cy="3257703"/>
          </a:xfrm>
          <a:prstGeom prst="rect">
            <a:avLst/>
          </a:prstGeom>
        </p:spPr>
      </p:pic>
      <p:pic>
        <p:nvPicPr>
          <p:cNvPr id="13" name="Marcador de contenido 8">
            <a:extLst>
              <a:ext uri="{FF2B5EF4-FFF2-40B4-BE49-F238E27FC236}">
                <a16:creationId xmlns:a16="http://schemas.microsoft.com/office/drawing/2014/main" id="{4CAE30F6-A3CB-44D4-B313-90218670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03" y="3094193"/>
            <a:ext cx="2955009" cy="31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6863734" y="4011752"/>
            <a:ext cx="4660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1992: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Cumbre de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ierra en Rio, alerta sobre el cambio climático.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Marcador de contenido 9">
            <a:extLst>
              <a:ext uri="{FF2B5EF4-FFF2-40B4-BE49-F238E27FC236}">
                <a16:creationId xmlns:a16="http://schemas.microsoft.com/office/drawing/2014/main" id="{D21C6FF7-1253-4210-89B6-D539FA0A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78" y="1075765"/>
            <a:ext cx="5684029" cy="2408487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230537" y="1857386"/>
            <a:ext cx="6375674" cy="3781232"/>
            <a:chOff x="273923" y="2121136"/>
            <a:chExt cx="6375674" cy="3781232"/>
          </a:xfrm>
        </p:grpSpPr>
        <p:grpSp>
          <p:nvGrpSpPr>
            <p:cNvPr id="8" name="Grupo 7"/>
            <p:cNvGrpSpPr/>
            <p:nvPr/>
          </p:nvGrpSpPr>
          <p:grpSpPr>
            <a:xfrm>
              <a:off x="981233" y="2121136"/>
              <a:ext cx="5668364" cy="3781232"/>
              <a:chOff x="302130" y="1947215"/>
              <a:chExt cx="5668364" cy="3781232"/>
            </a:xfrm>
          </p:grpSpPr>
          <p:pic>
            <p:nvPicPr>
              <p:cNvPr id="16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2130" y="1947215"/>
                <a:ext cx="5668364" cy="37812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4"/>
              <a:srcRect l="24195" t="25862" r="21410" b="12241"/>
              <a:stretch/>
            </p:blipFill>
            <p:spPr>
              <a:xfrm>
                <a:off x="614979" y="2461771"/>
                <a:ext cx="5059680" cy="2971952"/>
              </a:xfrm>
              <a:prstGeom prst="rect">
                <a:avLst/>
              </a:prstGeom>
            </p:spPr>
          </p:pic>
        </p:grpSp>
        <p:pic>
          <p:nvPicPr>
            <p:cNvPr id="18" name="Google Shape;121;p2" descr="Símbolo dibujado mano de vídeo | Icono Gratis">
              <a:extLst>
                <a:ext uri="{FF2B5EF4-FFF2-40B4-BE49-F238E27FC236}">
                  <a16:creationId xmlns:a16="http://schemas.microsoft.com/office/drawing/2014/main" id="{12FA2E97-7F6F-4736-A074-10D73FDC730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3923" y="2298100"/>
              <a:ext cx="678294" cy="5525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upo 21"/>
          <p:cNvGrpSpPr/>
          <p:nvPr/>
        </p:nvGrpSpPr>
        <p:grpSpPr>
          <a:xfrm>
            <a:off x="612397" y="5789383"/>
            <a:ext cx="6251336" cy="438150"/>
            <a:chOff x="1016493" y="5766576"/>
            <a:chExt cx="6251336" cy="438150"/>
          </a:xfrm>
        </p:grpSpPr>
        <p:sp>
          <p:nvSpPr>
            <p:cNvPr id="20" name="Rectángulo 19">
              <a:hlinkClick r:id="rId6"/>
            </p:cNvPr>
            <p:cNvSpPr/>
            <p:nvPr/>
          </p:nvSpPr>
          <p:spPr>
            <a:xfrm>
              <a:off x="2197723" y="5796847"/>
              <a:ext cx="5070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6"/>
                </a:rPr>
                <a:t>https://www.youtube.com/watch?v=aX3VaFE7kLw</a:t>
              </a:r>
              <a:endParaRPr lang="es-PE" b="1" dirty="0"/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493" y="5766576"/>
              <a:ext cx="1162050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7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926066" y="1825955"/>
            <a:ext cx="5510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1993: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Aparece la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orma de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ertificación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mbiental ISO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14000.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416076" y="4502350"/>
            <a:ext cx="40402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sz="2000" b="1" dirty="0"/>
              <a:t>1997</a:t>
            </a:r>
            <a:r>
              <a:rPr lang="x-none" sz="2000" b="1" dirty="0"/>
              <a:t>: </a:t>
            </a:r>
            <a:r>
              <a:rPr lang="es-PE" sz="2000" dirty="0"/>
              <a:t>Firma del Protocolo de </a:t>
            </a:r>
            <a:r>
              <a:rPr lang="es-PE" sz="2000" dirty="0" err="1"/>
              <a:t>Kyoto</a:t>
            </a:r>
            <a:r>
              <a:rPr lang="x-none" sz="2000" dirty="0"/>
              <a:t>.</a:t>
            </a:r>
            <a:endParaRPr lang="es-ES" sz="2000" dirty="0"/>
          </a:p>
        </p:txBody>
      </p:sp>
      <p:pic>
        <p:nvPicPr>
          <p:cNvPr id="8" name="Marcador de contenido 8">
            <a:extLst>
              <a:ext uri="{FF2B5EF4-FFF2-40B4-BE49-F238E27FC236}">
                <a16:creationId xmlns:a16="http://schemas.microsoft.com/office/drawing/2014/main" id="{CA8CEF62-50E6-46B0-9488-8C327414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222" y="871989"/>
            <a:ext cx="3729612" cy="3350387"/>
          </a:xfrm>
          <a:prstGeom prst="rect">
            <a:avLst/>
          </a:prstGeom>
        </p:spPr>
      </p:pic>
      <p:pic>
        <p:nvPicPr>
          <p:cNvPr id="7170" name="Picture 2" descr="Día Internacional contra el Cambio Climát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93" y="2980842"/>
            <a:ext cx="3597013" cy="359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1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658135" y="2109131"/>
            <a:ext cx="5167944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2000" b="1" dirty="0"/>
              <a:t>2000: </a:t>
            </a:r>
            <a:r>
              <a:rPr lang="x-none" sz="2000" dirty="0"/>
              <a:t>Objetivos de desarrollo del milenio de la ONU.</a:t>
            </a:r>
            <a:endParaRPr lang="es-ES" sz="2000" dirty="0"/>
          </a:p>
        </p:txBody>
      </p:sp>
      <p:pic>
        <p:nvPicPr>
          <p:cNvPr id="9" name="Marcador de contenido 9">
            <a:extLst>
              <a:ext uri="{FF2B5EF4-FFF2-40B4-BE49-F238E27FC236}">
                <a16:creationId xmlns:a16="http://schemas.microsoft.com/office/drawing/2014/main" id="{40EB1B0F-EAFF-4531-A671-164BBC5E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45" y="1370137"/>
            <a:ext cx="5442232" cy="244594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724162" y="4852695"/>
            <a:ext cx="60543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2000" b="1" dirty="0"/>
              <a:t>2002:</a:t>
            </a:r>
            <a:r>
              <a:rPr lang="x-none" sz="2000" dirty="0"/>
              <a:t> Cumbre </a:t>
            </a:r>
            <a:r>
              <a:rPr lang="es-PE" sz="2000" dirty="0"/>
              <a:t>M</a:t>
            </a:r>
            <a:r>
              <a:rPr lang="x-none" sz="2000" dirty="0"/>
              <a:t>undial del </a:t>
            </a:r>
            <a:r>
              <a:rPr lang="es-PE" sz="2000" dirty="0"/>
              <a:t>D</a:t>
            </a:r>
            <a:r>
              <a:rPr lang="x-none" sz="2000" dirty="0"/>
              <a:t>esarrollo </a:t>
            </a:r>
            <a:r>
              <a:rPr lang="es-PE" sz="2000" dirty="0"/>
              <a:t>S</a:t>
            </a:r>
            <a:r>
              <a:rPr lang="x-none" sz="2000" dirty="0"/>
              <a:t>ostenible.</a:t>
            </a:r>
            <a:endParaRPr lang="es-ES" sz="2000" dirty="0"/>
          </a:p>
        </p:txBody>
      </p:sp>
      <p:pic>
        <p:nvPicPr>
          <p:cNvPr id="11" name="Marcador de contenido 8">
            <a:extLst>
              <a:ext uri="{FF2B5EF4-FFF2-40B4-BE49-F238E27FC236}">
                <a16:creationId xmlns:a16="http://schemas.microsoft.com/office/drawing/2014/main" id="{9D7178B3-A2BE-496A-B29E-B236DD9C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95" y="3375212"/>
            <a:ext cx="3324652" cy="32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6248609" y="5119097"/>
            <a:ext cx="5167944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2000" b="1" dirty="0">
                <a:latin typeface="Arial" panose="020B0604020202020204" pitchFamily="34" charset="0"/>
                <a:cs typeface="Arial" panose="020B0604020202020204" pitchFamily="34" charset="0"/>
              </a:rPr>
              <a:t>2014:</a:t>
            </a:r>
            <a:r>
              <a:rPr lang="x-none" sz="2000" dirty="0">
                <a:latin typeface="Arial" panose="020B0604020202020204" pitchFamily="34" charset="0"/>
                <a:cs typeface="Arial" panose="020B0604020202020204" pitchFamily="34" charset="0"/>
              </a:rPr>
              <a:t> Perú es cede de la COP20.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14590" y="1950424"/>
            <a:ext cx="53685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2006: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ocumental “Una verdad incomoda”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de Al Gore s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obre el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alentamiento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lobal producto de la actividad  humana.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192902DC-6309-4D13-AC1C-3425F5C6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187" y="877456"/>
            <a:ext cx="4288366" cy="2858910"/>
          </a:xfrm>
          <a:prstGeom prst="rect">
            <a:avLst/>
          </a:prstGeom>
        </p:spPr>
      </p:pic>
      <p:pic>
        <p:nvPicPr>
          <p:cNvPr id="8" name="Marcador de contenido 8">
            <a:extLst>
              <a:ext uri="{FF2B5EF4-FFF2-40B4-BE49-F238E27FC236}">
                <a16:creationId xmlns:a16="http://schemas.microsoft.com/office/drawing/2014/main" id="{24F15CCE-E00F-4AA7-BA50-6803478D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5" r="16060"/>
          <a:stretch/>
        </p:blipFill>
        <p:spPr>
          <a:xfrm>
            <a:off x="1734965" y="3575166"/>
            <a:ext cx="4291144" cy="30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1136" y="1801955"/>
            <a:ext cx="7933027" cy="696546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°1</a:t>
            </a:r>
            <a:r>
              <a:rPr lang="es-PE" dirty="0">
                <a:latin typeface="Stag Book"/>
                <a:cs typeface="Arial"/>
              </a:rPr>
              <a:t>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001135" y="2671121"/>
            <a:ext cx="69799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s-PE" sz="3200" dirty="0">
                <a:latin typeface="Stag Book"/>
                <a:cs typeface="Arial"/>
              </a:rPr>
              <a:t>Comprende el concepto general, origen e importancia de la RSE, tomando en consideración los ejemplos planteados en clase.</a:t>
            </a: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pic>
        <p:nvPicPr>
          <p:cNvPr id="10" name="Picture 3" descr="C:\Users\usuario\Pictures\COP+26+París+COP+21+Lima+COP+20+Durban+COP+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" t="10899" r="-455" b="8509"/>
          <a:stretch/>
        </p:blipFill>
        <p:spPr bwMode="auto">
          <a:xfrm>
            <a:off x="1395263" y="1556030"/>
            <a:ext cx="8905184" cy="49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7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Historia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11" name="Rectángulo 10"/>
          <p:cNvSpPr/>
          <p:nvPr/>
        </p:nvSpPr>
        <p:spPr>
          <a:xfrm>
            <a:off x="8027485" y="3102870"/>
            <a:ext cx="36753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2000" b="1" dirty="0"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  <a:r>
              <a:rPr lang="es-PE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x-none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x-non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Acuerdo de París</a:t>
            </a:r>
            <a:r>
              <a:rPr lang="x-none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1280538" y="6017983"/>
            <a:ext cx="6109045" cy="438399"/>
            <a:chOff x="612397" y="5789383"/>
            <a:chExt cx="6109045" cy="438399"/>
          </a:xfrm>
        </p:grpSpPr>
        <p:sp>
          <p:nvSpPr>
            <p:cNvPr id="2" name="Rectángulo 1">
              <a:hlinkClick r:id="rId2"/>
            </p:cNvPr>
            <p:cNvSpPr/>
            <p:nvPr/>
          </p:nvSpPr>
          <p:spPr>
            <a:xfrm>
              <a:off x="1774447" y="5858450"/>
              <a:ext cx="4946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2"/>
                </a:rPr>
                <a:t>https://www.youtube.com/watch?v=452LtukLhr0</a:t>
              </a:r>
              <a:endParaRPr lang="es-PE" b="1" dirty="0"/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397" y="5789383"/>
              <a:ext cx="1162050" cy="438150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239710" y="1893260"/>
            <a:ext cx="7488075" cy="4193790"/>
            <a:chOff x="230536" y="1857386"/>
            <a:chExt cx="7488075" cy="4193790"/>
          </a:xfrm>
        </p:grpSpPr>
        <p:grpSp>
          <p:nvGrpSpPr>
            <p:cNvPr id="7" name="Grupo 6"/>
            <p:cNvGrpSpPr/>
            <p:nvPr/>
          </p:nvGrpSpPr>
          <p:grpSpPr>
            <a:xfrm>
              <a:off x="230536" y="1857386"/>
              <a:ext cx="7488075" cy="4193790"/>
              <a:chOff x="273923" y="2121136"/>
              <a:chExt cx="6375674" cy="3781232"/>
            </a:xfrm>
          </p:grpSpPr>
          <p:pic>
            <p:nvPicPr>
              <p:cNvPr id="12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1233" y="2121136"/>
                <a:ext cx="5668364" cy="37812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121;p2" descr="Símbolo dibujado mano de vídeo | Icono Gratis">
                <a:extLst>
                  <a:ext uri="{FF2B5EF4-FFF2-40B4-BE49-F238E27FC236}">
                    <a16:creationId xmlns:a16="http://schemas.microsoft.com/office/drawing/2014/main" id="{12FA2E97-7F6F-4736-A074-10D73FDC730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3923" y="2298100"/>
                <a:ext cx="678294" cy="552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0954" y="2357893"/>
              <a:ext cx="6048375" cy="3392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92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11247574" cy="1089683"/>
          </a:xfrm>
        </p:spPr>
        <p:txBody>
          <a:bodyPr>
            <a:normAutofit/>
          </a:bodyPr>
          <a:lstStyle/>
          <a:p>
            <a:pPr lvl="0" algn="just">
              <a:lnSpc>
                <a:spcPct val="160000"/>
              </a:lnSpc>
              <a:defRPr/>
            </a:pPr>
            <a:r>
              <a:rPr lang="es-ES" dirty="0"/>
              <a:t>Elabora un línea de tiempo indicando los acontecimientos más importantes de la Historia de la Responsabilidad Social Empresarial.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pic>
        <p:nvPicPr>
          <p:cNvPr id="1030" name="Picture 6" descr="Descargar plantillas de lineas del tiempo gratis en word - TecPro Digit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26311" r="6696" b="15458"/>
          <a:stretch/>
        </p:blipFill>
        <p:spPr bwMode="auto">
          <a:xfrm>
            <a:off x="2268792" y="2989785"/>
            <a:ext cx="7323788" cy="347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1:</a:t>
            </a:r>
            <a:r>
              <a:rPr lang="en-US" sz="4000" spc="0" dirty="0"/>
              <a:t> </a:t>
            </a:r>
          </a:p>
          <a:p>
            <a:pPr hangingPunct="0"/>
            <a:r>
              <a:rPr lang="es-PE" dirty="0"/>
              <a:t>Responsabilidad Social Empresarial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1458890" y="4289154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Marco conceptual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Origen de la RSE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Importancia de la RSE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2836" y="1985831"/>
            <a:ext cx="3782790" cy="676686"/>
          </a:xfrm>
        </p:spPr>
        <p:txBody>
          <a:bodyPr>
            <a:normAutofit/>
          </a:bodyPr>
          <a:lstStyle/>
          <a:p>
            <a:r>
              <a:rPr lang="es-PE" dirty="0"/>
              <a:t>Respondemos las siguientes preguntas: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39262"/>
            <a:ext cx="6603654" cy="477331"/>
          </a:xfrm>
        </p:spPr>
        <p:txBody>
          <a:bodyPr>
            <a:normAutofit/>
          </a:bodyPr>
          <a:lstStyle/>
          <a:p>
            <a:pPr hangingPunct="0"/>
            <a:r>
              <a:rPr lang="es-PE" dirty="0"/>
              <a:t>Observa y responde: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5A0D8D95-15E0-4022-A7D4-1332D05A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" y="1664510"/>
            <a:ext cx="7211903" cy="48116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12836" y="3072168"/>
            <a:ext cx="39795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CE0056"/>
              </a:buClr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¿Reconocen  estas actividades?</a:t>
            </a:r>
          </a:p>
          <a:p>
            <a:pPr marL="268288" indent="-268288">
              <a:lnSpc>
                <a:spcPct val="150000"/>
              </a:lnSpc>
              <a:buClr>
                <a:srgbClr val="CE0056"/>
              </a:buClr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¿Qué hacen?</a:t>
            </a:r>
          </a:p>
          <a:p>
            <a:pPr marL="268288" indent="-268288">
              <a:lnSpc>
                <a:spcPct val="150000"/>
              </a:lnSpc>
              <a:buClr>
                <a:srgbClr val="CE0056"/>
              </a:buClr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¿Qué nombre le pondría al cuadro?</a:t>
            </a:r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27892" y="1905148"/>
            <a:ext cx="3734474" cy="8918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PE" i="1" dirty="0">
                <a:solidFill>
                  <a:srgbClr val="0070C0"/>
                </a:solidFill>
              </a:rPr>
              <a:t>Titulo de la Obra : La caída de Ícaro, atribuido a: Brueghel el viejo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39262"/>
            <a:ext cx="6603654" cy="477331"/>
          </a:xfrm>
        </p:spPr>
        <p:txBody>
          <a:bodyPr>
            <a:normAutofit/>
          </a:bodyPr>
          <a:lstStyle/>
          <a:p>
            <a:pPr hangingPunct="0"/>
            <a:r>
              <a:rPr lang="es-PE" dirty="0"/>
              <a:t>Observa y responde: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5A0D8D95-15E0-4022-A7D4-1332D05A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4" y="1758640"/>
            <a:ext cx="7211903" cy="48116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35468" y="3179308"/>
            <a:ext cx="3979572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la pintura se observa una de las piernas de Ícaro cayendo al mar mientras el resto de las personas son totalmente indiferentes.</a:t>
            </a:r>
          </a:p>
        </p:txBody>
      </p:sp>
    </p:spTree>
    <p:extLst>
      <p:ext uri="{BB962C8B-B14F-4D97-AF65-F5344CB8AC3E}">
        <p14:creationId xmlns:p14="http://schemas.microsoft.com/office/powerpoint/2010/main" val="130626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39262"/>
            <a:ext cx="6603654" cy="477331"/>
          </a:xfrm>
        </p:spPr>
        <p:txBody>
          <a:bodyPr>
            <a:normAutofit/>
          </a:bodyPr>
          <a:lstStyle/>
          <a:p>
            <a:pPr hangingPunct="0"/>
            <a:r>
              <a:rPr lang="es-PE" dirty="0"/>
              <a:t>Observa y responde: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7772400" y="2870026"/>
            <a:ext cx="4150217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Clr>
                <a:srgbClr val="CE0056"/>
              </a:buClr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¿Qué mensaje te trasmite esta imagen?</a:t>
            </a:r>
          </a:p>
          <a:p>
            <a:pPr marL="174625" indent="-174625">
              <a:lnSpc>
                <a:spcPct val="150000"/>
              </a:lnSpc>
              <a:buClr>
                <a:srgbClr val="CE0056"/>
              </a:buClr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¿Qué sensaciones o pensamientos te genera?</a:t>
            </a:r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8D3AD6AC-F132-4A6C-81EA-C5478358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6" y="1766571"/>
            <a:ext cx="7272530" cy="460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16107"/>
            <a:ext cx="8353855" cy="578222"/>
          </a:xfrm>
        </p:spPr>
        <p:txBody>
          <a:bodyPr/>
          <a:lstStyle/>
          <a:p>
            <a:r>
              <a:rPr lang="es-ES_tradnl" dirty="0"/>
              <a:t>La Responsabilidad Social Empresarial (RSE)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453969" y="2164502"/>
            <a:ext cx="7062937" cy="33736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CE0056"/>
              </a:buClr>
            </a:pPr>
            <a:r>
              <a:rPr lang="es-ES_tradnl" sz="1800" dirty="0"/>
              <a:t>Es una </a:t>
            </a:r>
            <a:r>
              <a:rPr lang="es-ES_tradnl" sz="1800" b="1" dirty="0"/>
              <a:t>forma ética de gestión</a:t>
            </a:r>
            <a:r>
              <a:rPr lang="es-ES_tradnl" sz="1800" dirty="0"/>
              <a:t>, que incluye expectativas de todos los grupos de interés para lograr el desarrollo sostenible.</a:t>
            </a:r>
          </a:p>
          <a:p>
            <a:pPr marL="285750" indent="-285750">
              <a:lnSpc>
                <a:spcPct val="150000"/>
              </a:lnSpc>
              <a:buClr>
                <a:srgbClr val="CE0056"/>
              </a:buClr>
            </a:pPr>
            <a:r>
              <a:rPr lang="es-ES_tradnl" sz="1800" dirty="0"/>
              <a:t>Es una </a:t>
            </a:r>
            <a:r>
              <a:rPr lang="es-ES_tradnl" sz="1800" b="1" dirty="0"/>
              <a:t>estrategia de control de impactos, </a:t>
            </a:r>
            <a:r>
              <a:rPr lang="es-ES_tradnl" sz="1800" dirty="0"/>
              <a:t>busca generar una relación ganar – ganar para la empresa y grupos de interés.</a:t>
            </a:r>
          </a:p>
          <a:p>
            <a:pPr marL="285750" indent="-285750">
              <a:lnSpc>
                <a:spcPct val="150000"/>
              </a:lnSpc>
              <a:buClr>
                <a:srgbClr val="CE0056"/>
              </a:buClr>
            </a:pPr>
            <a:r>
              <a:rPr lang="es-ES_tradnl" sz="1800" dirty="0"/>
              <a:t>Debe ser </a:t>
            </a:r>
            <a:r>
              <a:rPr lang="es-ES_tradnl" sz="1800" b="1" dirty="0"/>
              <a:t>transversal</a:t>
            </a:r>
            <a:r>
              <a:rPr lang="es-ES_tradnl" sz="1800" dirty="0"/>
              <a:t> a todas las actividades de la empresa.</a:t>
            </a:r>
          </a:p>
          <a:p>
            <a:pPr marL="285750" indent="-285750">
              <a:lnSpc>
                <a:spcPct val="150000"/>
              </a:lnSpc>
              <a:buClr>
                <a:srgbClr val="CE0056"/>
              </a:buClr>
            </a:pPr>
            <a:r>
              <a:rPr lang="es-ES_tradnl" sz="1800" b="1" dirty="0"/>
              <a:t>Conjunto de </a:t>
            </a:r>
            <a:r>
              <a:rPr lang="es-PE" sz="1800" b="1" dirty="0"/>
              <a:t>acciones intencionales </a:t>
            </a:r>
            <a:r>
              <a:rPr lang="es-PE" sz="1800" dirty="0"/>
              <a:t>que emprende una empresa para impactar de manera positiva en el entorno.</a:t>
            </a:r>
          </a:p>
        </p:txBody>
      </p:sp>
      <p:pic>
        <p:nvPicPr>
          <p:cNvPr id="1026" name="Picture 2" descr="En qué consiste la responsabilidad social empresarial | Responsabilidad  Social Corporativa - RS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t="11011" r="13823" b="7953"/>
          <a:stretch/>
        </p:blipFill>
        <p:spPr bwMode="auto">
          <a:xfrm>
            <a:off x="7516906" y="2278736"/>
            <a:ext cx="4370294" cy="271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473448"/>
            <a:ext cx="8958972" cy="578222"/>
          </a:xfrm>
        </p:spPr>
        <p:txBody>
          <a:bodyPr/>
          <a:lstStyle/>
          <a:p>
            <a:r>
              <a:rPr lang="es-ES_tradnl" dirty="0"/>
              <a:t>¿Qué es la Responsabilidad Social Empresarial?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357514" y="2518906"/>
            <a:ext cx="7293862" cy="2698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PE" sz="1800" dirty="0"/>
              <a:t>Es el rol que le toca jugar a las empresas a favor del </a:t>
            </a:r>
            <a:r>
              <a:rPr lang="es-PE" sz="1800" b="1" dirty="0"/>
              <a:t>Desarrollo Sostenible</a:t>
            </a:r>
            <a:r>
              <a:rPr lang="es-PE" sz="1800" dirty="0"/>
              <a:t>, es decir, a favor del equilibrio entre el crecimiento económico, el bienestar social y el aprovechamiento de los recursos naturales y el medio ambiente. </a:t>
            </a:r>
          </a:p>
          <a:p>
            <a:pPr algn="just">
              <a:lnSpc>
                <a:spcPct val="150000"/>
              </a:lnSpc>
            </a:pPr>
            <a:r>
              <a:rPr lang="es-PE" sz="1800" dirty="0"/>
              <a:t>Es una forma de hacer negocios que le garantiza a la empresa mayor sostenibilidad a lo largo del tiempo y crecimiento económico. </a:t>
            </a:r>
          </a:p>
        </p:txBody>
      </p:sp>
      <p:pic>
        <p:nvPicPr>
          <p:cNvPr id="7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32" y="2067982"/>
            <a:ext cx="36003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78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75765"/>
            <a:ext cx="7762184" cy="588745"/>
          </a:xfrm>
        </p:spPr>
        <p:txBody>
          <a:bodyPr>
            <a:normAutofit/>
          </a:bodyPr>
          <a:lstStyle/>
          <a:p>
            <a:r>
              <a:rPr lang="es-PE" sz="2800" dirty="0"/>
              <a:t>¿Por qué las empresas buscan la RSE?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53969" y="1879425"/>
            <a:ext cx="6955360" cy="13884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PE" sz="1800" dirty="0"/>
              <a:t>La decisión de hacer estos negocios rentables, de forma ética y basados en la legalidad es realmente estratégico, ya que con esto se generará: </a:t>
            </a:r>
          </a:p>
        </p:txBody>
      </p:sp>
      <p:pic>
        <p:nvPicPr>
          <p:cNvPr id="7" name="Picture 2" descr="Resultado de imagen para responsabilidad social empresarial benefici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53" y="3482787"/>
            <a:ext cx="5328592" cy="28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responsabilidad social empresarial benefici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23" y="2301541"/>
            <a:ext cx="4194447" cy="324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dcmitype/"/>
    <ds:schemaRef ds:uri="35ebf031-a504-45cd-aa0d-0f096058efc2"/>
    <ds:schemaRef ds:uri="2160a2c5-c60e-4388-9d8c-8cfce607786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C5CF7D3-3D88-4DA9-8F0E-EEA2945A0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4720</TotalTime>
  <Words>829</Words>
  <Application>Microsoft Office PowerPoint</Application>
  <PresentationFormat>Panorámica</PresentationFormat>
  <Paragraphs>92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Montserrat</vt:lpstr>
      <vt:lpstr>Source Sans Pro</vt:lpstr>
      <vt:lpstr>Calibri</vt:lpstr>
      <vt:lpstr>Stag Book</vt:lpstr>
      <vt:lpstr>Arial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u201313328 (Llanos Neira, Roxana Vanessa)</cp:lastModifiedBy>
  <cp:revision>293</cp:revision>
  <dcterms:created xsi:type="dcterms:W3CDTF">2019-08-23T20:21:46Z</dcterms:created>
  <dcterms:modified xsi:type="dcterms:W3CDTF">2021-07-20T19:27:51Z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